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8" r:id="rId3"/>
    <p:sldId id="259" r:id="rId4"/>
    <p:sldId id="263" r:id="rId5"/>
    <p:sldId id="261" r:id="rId6"/>
    <p:sldId id="265" r:id="rId7"/>
    <p:sldId id="256" r:id="rId8"/>
    <p:sldId id="25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4B0B1-7A11-4396-B892-F13FB1F75DF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6FFD-C372-4245-BD9F-7DB67CF62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6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4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30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6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6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7B45C-5EA2-4C2F-B026-ED2FD9F92B9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6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9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09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28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14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0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5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31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23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5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04C81-F0E3-40A3-AF3C-ABDCB03C1582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1E44-B94C-4E92-9093-E25CCA4C0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6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日本睡眠学会参考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日本小児口腔外科学会参考</a:t>
            </a:r>
            <a:endParaRPr kumimoji="1" lang="ja-JP" alt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036496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特定非営利活動法人日本成人矯正歯科学会大会・学術大会における講演・口演・ポスター発表者の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状態開示例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49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9477AC2E-02ED-7941-9848-F6DE4FA75B9F}"/>
              </a:ext>
            </a:extLst>
          </p:cNvPr>
          <p:cNvSpPr/>
          <p:nvPr/>
        </p:nvSpPr>
        <p:spPr>
          <a:xfrm>
            <a:off x="311134" y="1905070"/>
            <a:ext cx="8937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発表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にあたり、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筆頭演者自身の過去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年間における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発表内容に関連する企業や鋭利を目的とする団体に関わる</a:t>
            </a:r>
            <a:endParaRPr lang="en-US" altLang="ja-JP" sz="2400" b="0" i="0" u="none" strike="noStrike" dirty="0"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利益相反の有無を開示して頂きます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利益相反「なし」の場合も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必ず「利益相反なし」と記載して頂きます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発表に際して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「自己申告による</a:t>
            </a:r>
            <a:r>
              <a:rPr lang="en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報告書（スライド例示）」に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 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示される様式のスライドを含めて頂くようお願い申し上げます．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0" i="0" u="none" strike="noStrike" dirty="0"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ja-JP" altLang="ja-JP" sz="2400" dirty="0"/>
              <a:t>「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利益相反（COI）に関する指針」が機関誌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日本成人矯正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歯科　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会誌○○○○</a:t>
            </a:r>
            <a:r>
              <a:rPr lang="ja-JP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巻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ja-JP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）に掲載されていますので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，　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指針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準じて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記載して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下さい．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1AA196CB-CA23-C048-A24A-856845FED95B}"/>
              </a:ext>
            </a:extLst>
          </p:cNvPr>
          <p:cNvSpPr/>
          <p:nvPr/>
        </p:nvSpPr>
        <p:spPr>
          <a:xfrm>
            <a:off x="215468" y="1007873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ja-JP" altLang="en-US" sz="2800" b="1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利益相反（</a:t>
            </a:r>
            <a:r>
              <a:rPr lang="en-US" altLang="ja-JP" sz="2800" b="1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 b="1" i="0" u="none" strike="noStrike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）について</a:t>
            </a:r>
          </a:p>
        </p:txBody>
      </p:sp>
    </p:spTree>
    <p:extLst>
      <p:ext uri="{BB962C8B-B14F-4D97-AF65-F5344CB8AC3E}">
        <p14:creationId xmlns:p14="http://schemas.microsoft.com/office/powerpoint/2010/main" val="317413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5C22105-B70F-EC47-956F-5647132AF547}"/>
              </a:ext>
            </a:extLst>
          </p:cNvPr>
          <p:cNvSpPr txBox="1"/>
          <p:nvPr/>
        </p:nvSpPr>
        <p:spPr>
          <a:xfrm>
            <a:off x="446314" y="2830285"/>
            <a:ext cx="8278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1.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開示すべき</a:t>
            </a:r>
            <a:r>
              <a:rPr lang="en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関係にない場合</a:t>
            </a:r>
            <a:endParaRPr kumimoji="1" lang="ja-JP" altLang="en-US" sz="5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24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BC07DA98-2293-8445-9456-06A5FA2A6398}"/>
              </a:ext>
            </a:extLst>
          </p:cNvPr>
          <p:cNvSpPr txBox="1"/>
          <p:nvPr/>
        </p:nvSpPr>
        <p:spPr>
          <a:xfrm>
            <a:off x="972713" y="535862"/>
            <a:ext cx="7407358" cy="350865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第＊回（特定非営利活動法人）</a:t>
            </a:r>
            <a:endParaRPr kumimoji="1"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日本成人矯正歯科</a:t>
            </a:r>
            <a:r>
              <a:rPr lang="ja-JP" altLang="en-US" sz="3200" dirty="0" smtClean="0">
                <a:solidFill>
                  <a:schemeClr val="bg1"/>
                </a:solidFill>
              </a:rPr>
              <a:t>学会大会</a:t>
            </a:r>
            <a:r>
              <a:rPr kumimoji="1" lang="ja-JP" altLang="en-US" sz="3200" dirty="0">
                <a:solidFill>
                  <a:schemeClr val="bg1"/>
                </a:solidFill>
              </a:rPr>
              <a:t>　　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 </a:t>
            </a:r>
            <a:r>
              <a:rPr lang="ja-JP" altLang="en-US" sz="3200" dirty="0" smtClean="0">
                <a:solidFill>
                  <a:schemeClr val="bg1"/>
                </a:solidFill>
              </a:rPr>
              <a:t>利益相反（</a:t>
            </a:r>
            <a:r>
              <a:rPr lang="en-US" altLang="ja-JP" sz="3200" dirty="0" smtClean="0">
                <a:solidFill>
                  <a:schemeClr val="bg1"/>
                </a:solidFill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</a:rPr>
              <a:t>）開示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＊＊年＊＊月＊＊日　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筆頭発表者：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所属　　・　　氏名</a:t>
            </a:r>
            <a:endParaRPr lang="en-US" altLang="ja-JP" sz="4000" dirty="0">
              <a:solidFill>
                <a:schemeClr val="bg1"/>
              </a:solidFill>
            </a:endParaRPr>
          </a:p>
          <a:p>
            <a:pPr algn="ctr"/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8DD6666-BD3A-0645-A8FB-263800F8AE81}"/>
              </a:ext>
            </a:extLst>
          </p:cNvPr>
          <p:cNvSpPr txBox="1"/>
          <p:nvPr/>
        </p:nvSpPr>
        <p:spPr>
          <a:xfrm>
            <a:off x="1377828" y="4294799"/>
            <a:ext cx="70022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n-ea"/>
              </a:rPr>
              <a:t>本演題に関して</a:t>
            </a:r>
            <a:r>
              <a:rPr lang="en-US" altLang="ja-JP" sz="2800" dirty="0" smtClean="0">
                <a:latin typeface="+mn-ea"/>
              </a:rPr>
              <a:t>, </a:t>
            </a:r>
            <a:r>
              <a:rPr lang="ja-JP" altLang="en-US" sz="2800" dirty="0" smtClean="0">
                <a:latin typeface="+mn-ea"/>
              </a:rPr>
              <a:t>発表者の開</a:t>
            </a:r>
            <a:r>
              <a:rPr lang="ja-JP" altLang="en-US" sz="2800" dirty="0">
                <a:latin typeface="+mn-ea"/>
              </a:rPr>
              <a:t>示す</a:t>
            </a:r>
            <a:r>
              <a:rPr lang="ja-JP" altLang="en-US" sz="2800" dirty="0" err="1">
                <a:latin typeface="+mn-ea"/>
              </a:rPr>
              <a:t>べ</a:t>
            </a:r>
            <a:r>
              <a:rPr lang="ja-JP" altLang="en-US" sz="2800" dirty="0" smtClean="0">
                <a:latin typeface="+mn-ea"/>
              </a:rPr>
              <a:t>き</a:t>
            </a:r>
            <a:endParaRPr lang="en-US" altLang="ja-JP" sz="2800" dirty="0" smtClean="0">
              <a:latin typeface="+mn-ea"/>
            </a:endParaRPr>
          </a:p>
          <a:p>
            <a:pPr algn="ctr"/>
            <a:r>
              <a:rPr lang="ja-JP" altLang="en-US" sz="2800" dirty="0" smtClean="0">
                <a:latin typeface="+mn-ea"/>
              </a:rPr>
              <a:t>利益相反状態はありません</a:t>
            </a:r>
            <a:r>
              <a:rPr lang="ja-JP" altLang="en-US" sz="2800" dirty="0">
                <a:latin typeface="+mn-ea"/>
              </a:rPr>
              <a:t>。</a:t>
            </a:r>
            <a:r>
              <a:rPr lang="en-US" altLang="ja-JP" sz="2800" dirty="0" smtClean="0">
                <a:latin typeface="+mn-ea"/>
              </a:rPr>
              <a:t> </a:t>
            </a:r>
            <a:endParaRPr lang="ja-JP" altLang="en-US" sz="2800" dirty="0">
              <a:latin typeface="+mn-ea"/>
            </a:endParaRPr>
          </a:p>
          <a:p>
            <a:pPr algn="ctr"/>
            <a:endParaRPr kumimoji="1" lang="ja-JP" altLang="en-US" sz="3200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91873D6F-44E8-6243-8D39-EB39A6369E7F}"/>
              </a:ext>
            </a:extLst>
          </p:cNvPr>
          <p:cNvSpPr/>
          <p:nvPr/>
        </p:nvSpPr>
        <p:spPr>
          <a:xfrm>
            <a:off x="631373" y="332656"/>
            <a:ext cx="8044544" cy="4904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5C22105-B70F-EC47-956F-5647132AF547}"/>
              </a:ext>
            </a:extLst>
          </p:cNvPr>
          <p:cNvSpPr txBox="1"/>
          <p:nvPr/>
        </p:nvSpPr>
        <p:spPr>
          <a:xfrm>
            <a:off x="446314" y="2830285"/>
            <a:ext cx="8141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2.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演題発表に関連し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, 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開示すべき</a:t>
            </a:r>
            <a:r>
              <a:rPr lang="en-US" altLang="ja-JP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COI</a:t>
            </a:r>
            <a:r>
              <a:rPr lang="ja-JP" altLang="en-US" sz="2800">
                <a:latin typeface="Meiryo UI" panose="020B0604030504040204" pitchFamily="34" charset="-128"/>
                <a:ea typeface="Meiryo UI" panose="020B0604030504040204" pitchFamily="34" charset="-128"/>
              </a:rPr>
              <a:t>関係がある場合</a:t>
            </a:r>
            <a:endParaRPr kumimoji="1" lang="ja-JP" altLang="en-US" sz="540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50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BC07DA98-2293-8445-9456-06A5FA2A6398}"/>
              </a:ext>
            </a:extLst>
          </p:cNvPr>
          <p:cNvSpPr txBox="1"/>
          <p:nvPr/>
        </p:nvSpPr>
        <p:spPr>
          <a:xfrm>
            <a:off x="972713" y="238708"/>
            <a:ext cx="7407358" cy="350865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第＊回（特定非営利活動法人）</a:t>
            </a:r>
            <a:endParaRPr kumimoji="1"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日本成人矯正歯科</a:t>
            </a:r>
            <a:r>
              <a:rPr lang="ja-JP" altLang="en-US" sz="3200" dirty="0" smtClean="0">
                <a:solidFill>
                  <a:schemeClr val="bg1"/>
                </a:solidFill>
              </a:rPr>
              <a:t>学会大会</a:t>
            </a:r>
            <a:r>
              <a:rPr kumimoji="1" lang="ja-JP" altLang="en-US" sz="3200" dirty="0">
                <a:solidFill>
                  <a:schemeClr val="bg1"/>
                </a:solidFill>
              </a:rPr>
              <a:t>　　</a:t>
            </a:r>
            <a:endParaRPr kumimoji="1"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 </a:t>
            </a:r>
            <a:r>
              <a:rPr lang="ja-JP" altLang="en-US" sz="3200" dirty="0" smtClean="0">
                <a:solidFill>
                  <a:schemeClr val="bg1"/>
                </a:solidFill>
              </a:rPr>
              <a:t>利益相反（</a:t>
            </a:r>
            <a:r>
              <a:rPr lang="en-US" altLang="ja-JP" sz="3200" dirty="0" smtClean="0">
                <a:solidFill>
                  <a:schemeClr val="bg1"/>
                </a:solidFill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</a:rPr>
              <a:t>）開示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＊＊年＊＊月＊＊日　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筆頭発表者：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所属　　・　　氏名</a:t>
            </a:r>
            <a:endParaRPr lang="en-US" altLang="ja-JP" sz="4000" dirty="0">
              <a:solidFill>
                <a:schemeClr val="bg1"/>
              </a:solidFill>
            </a:endParaRPr>
          </a:p>
          <a:p>
            <a:pPr algn="ctr"/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8DD6666-BD3A-0645-A8FB-263800F8AE81}"/>
              </a:ext>
            </a:extLst>
          </p:cNvPr>
          <p:cNvSpPr txBox="1"/>
          <p:nvPr/>
        </p:nvSpPr>
        <p:spPr>
          <a:xfrm>
            <a:off x="631373" y="3716003"/>
            <a:ext cx="83331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本演題に関して</a:t>
            </a:r>
            <a:r>
              <a:rPr lang="en-US" altLang="ja-JP" sz="2400" dirty="0" smtClean="0">
                <a:latin typeface="+mn-ea"/>
              </a:rPr>
              <a:t>, </a:t>
            </a:r>
            <a:r>
              <a:rPr lang="ja-JP" altLang="en-US" sz="2400" dirty="0" smtClean="0">
                <a:latin typeface="+mn-ea"/>
              </a:rPr>
              <a:t>発表者の開</a:t>
            </a:r>
            <a:r>
              <a:rPr lang="ja-JP" altLang="en-US" sz="2400" dirty="0">
                <a:latin typeface="+mn-ea"/>
              </a:rPr>
              <a:t>示す</a:t>
            </a:r>
            <a:r>
              <a:rPr lang="ja-JP" altLang="en-US" sz="2400" dirty="0" err="1">
                <a:latin typeface="+mn-ea"/>
              </a:rPr>
              <a:t>べ</a:t>
            </a:r>
            <a:r>
              <a:rPr lang="ja-JP" altLang="en-US" sz="2400" dirty="0" smtClean="0">
                <a:latin typeface="+mn-ea"/>
              </a:rPr>
              <a:t>き</a:t>
            </a:r>
            <a:endParaRPr lang="en-US" altLang="ja-JP" sz="2400" dirty="0" smtClean="0">
              <a:latin typeface="+mn-ea"/>
            </a:endParaRPr>
          </a:p>
          <a:p>
            <a:pPr algn="ctr"/>
            <a:r>
              <a:rPr lang="ja-JP" altLang="en-US" sz="2400" dirty="0" smtClean="0">
                <a:latin typeface="+mn-ea"/>
              </a:rPr>
              <a:t>利益相反状態は下記の通りです。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該当者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氏名：○○　○○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該当事項　：金額（企業・組織や団体名）</a:t>
            </a:r>
            <a:endParaRPr lang="en-US" altLang="ja-JP" sz="24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顧問料　　　：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140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万円（◯ ◯製薬会社）</a:t>
            </a:r>
            <a:endParaRPr lang="en-US" altLang="ja-JP" sz="24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講演料　　　：　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80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万円（◯ ○医療機器株式会社</a:t>
            </a:r>
            <a:endParaRPr lang="en-US" altLang="ja-JP" sz="24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　奨学寄附金：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250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万円（○　○株式会社）</a:t>
            </a:r>
            <a:endParaRPr lang="en-US" altLang="ja-JP" sz="2400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受託研究・共同研究費：</a:t>
            </a:r>
            <a:r>
              <a:rPr lang="en-US" altLang="ja-JP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万円（ </a:t>
            </a:r>
            <a:r>
              <a:rPr lang="ja-JP" altLang="en-US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◯ ◯ ◯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24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製薬）以上</a:t>
            </a:r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lang="ja-JP" altLang="en-US" sz="2400" dirty="0">
              <a:latin typeface="+mn-ea"/>
            </a:endParaRPr>
          </a:p>
          <a:p>
            <a:pPr algn="ctr"/>
            <a:endParaRPr kumimoji="1" lang="ja-JP" altLang="en-US" sz="2400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91873D6F-44E8-6243-8D39-EB39A6369E7F}"/>
              </a:ext>
            </a:extLst>
          </p:cNvPr>
          <p:cNvSpPr/>
          <p:nvPr/>
        </p:nvSpPr>
        <p:spPr>
          <a:xfrm>
            <a:off x="631373" y="44624"/>
            <a:ext cx="8044544" cy="6741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8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990656" cy="1470025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日本人女性成人患者に対する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en-US" altLang="ja-JP" sz="3600" dirty="0" err="1" smtClean="0"/>
              <a:t>Interdiciprinarly</a:t>
            </a:r>
            <a:r>
              <a:rPr kumimoji="1" lang="ja-JP" altLang="en-US" sz="3600" dirty="0" smtClean="0"/>
              <a:t>　</a:t>
            </a:r>
            <a:r>
              <a:rPr kumimoji="1" lang="en-US" altLang="ja-JP" sz="3600" dirty="0" smtClean="0"/>
              <a:t>treatment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6585" y="3717032"/>
            <a:ext cx="5936704" cy="12709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日本成人矯正歯科学会　　症例検討委員会</a:t>
            </a:r>
            <a:endParaRPr kumimoji="1" lang="en-US" altLang="ja-JP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成人太郎，矯正花子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79512" y="5373216"/>
            <a:ext cx="8712968" cy="1270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開示</a:t>
            </a:r>
            <a:endParaRPr lang="en-US" altLang="ja-JP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発表内容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に</a:t>
            </a: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</a:rPr>
              <a:t>関連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し、演者らに開示すべき</a:t>
            </a:r>
            <a:r>
              <a:rPr lang="en-US" altLang="ja-JP" sz="2400" dirty="0" smtClean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関係にある企業などはありません。</a:t>
            </a:r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634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038600" cy="3960440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kumimoji="1" lang="ja-JP" altLang="en-US" sz="2400" dirty="0" smtClean="0"/>
              <a:t>顧問</a:t>
            </a:r>
            <a:endParaRPr kumimoji="1"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/>
              <a:t>株</a:t>
            </a:r>
            <a:r>
              <a:rPr lang="ja-JP" altLang="en-US" sz="2400" dirty="0" smtClean="0"/>
              <a:t>保有・利益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sz="2400" dirty="0"/>
              <a:t>特許</a:t>
            </a:r>
            <a:r>
              <a:rPr kumimoji="1" lang="ja-JP" altLang="en-US" sz="2400" dirty="0" smtClean="0"/>
              <a:t>使用料</a:t>
            </a:r>
            <a:endParaRPr kumimoji="1"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 smtClean="0"/>
              <a:t>講演料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sz="2400" dirty="0" smtClean="0"/>
              <a:t>原稿料</a:t>
            </a:r>
            <a:endParaRPr kumimoji="1"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/>
              <a:t>受託</a:t>
            </a:r>
            <a:r>
              <a:rPr lang="ja-JP" altLang="en-US" sz="2400" dirty="0" smtClean="0"/>
              <a:t>研究・共同研究費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sz="2400" dirty="0"/>
              <a:t>奨学寄附</a:t>
            </a:r>
            <a:r>
              <a:rPr kumimoji="1" lang="ja-JP" altLang="en-US" sz="2400" dirty="0" smtClean="0"/>
              <a:t>金</a:t>
            </a:r>
            <a:endParaRPr kumimoji="1"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lang="ja-JP" altLang="en-US" sz="2400" dirty="0"/>
              <a:t>寄付講座</a:t>
            </a:r>
            <a:r>
              <a:rPr lang="ja-JP" altLang="en-US" sz="2400" dirty="0" smtClean="0"/>
              <a:t>所得</a:t>
            </a:r>
            <a:endParaRPr lang="en-US" altLang="ja-JP" sz="2400" dirty="0" smtClean="0"/>
          </a:p>
          <a:p>
            <a:pPr marL="514350" indent="-514350">
              <a:buFont typeface="+mj-ea"/>
              <a:buAutoNum type="circleNumDbPlain"/>
            </a:pPr>
            <a:r>
              <a:rPr kumimoji="1" lang="ja-JP" altLang="en-US" sz="2400" dirty="0"/>
              <a:t>贈答品など</a:t>
            </a:r>
            <a:r>
              <a:rPr kumimoji="1" lang="ja-JP" altLang="en-US" sz="2400" dirty="0" smtClean="0"/>
              <a:t>の報酬</a:t>
            </a:r>
            <a:endParaRPr kumimoji="1" lang="ja-JP" altLang="en-US" sz="24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4283968" y="1988840"/>
            <a:ext cx="4760912" cy="3085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（開示例）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発表者全員，過去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年間を一括して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講演料：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製薬，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製薬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原稿料：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製薬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奨学寄附</a:t>
            </a:r>
            <a:r>
              <a:rPr kumimoji="1" lang="ja-JP" altLang="en-US" sz="2400" dirty="0" smtClean="0"/>
              <a:t>金：</a:t>
            </a:r>
            <a:r>
              <a:rPr kumimoji="1" lang="en-US" altLang="ja-JP" sz="2400" dirty="0" smtClean="0"/>
              <a:t>B</a:t>
            </a:r>
            <a:r>
              <a:rPr kumimoji="1" lang="ja-JP" altLang="en-US" sz="2400" dirty="0" smtClean="0"/>
              <a:t>製薬，</a:t>
            </a:r>
            <a:r>
              <a:rPr kumimoji="1" lang="en-US" altLang="ja-JP" sz="2400" dirty="0" smtClean="0"/>
              <a:t>D</a:t>
            </a:r>
            <a:r>
              <a:rPr kumimoji="1" lang="ja-JP" altLang="en-US" sz="2400" dirty="0" smtClean="0"/>
              <a:t>製薬</a:t>
            </a:r>
            <a:endParaRPr kumimoji="1" lang="ja-JP" altLang="en-US" sz="24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開示</a:t>
            </a:r>
            <a:endParaRPr lang="en-US" altLang="ja-JP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発表者名：成人太郎、矯正花子</a:t>
            </a:r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79512" y="1196752"/>
            <a:ext cx="8865368" cy="7795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演題発表内容に関連し、筆頭および共同発表者が開示すべき</a:t>
            </a:r>
            <a:r>
              <a:rPr lang="en-US" altLang="ja-JP" sz="2000" dirty="0" smtClean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関係にある</a:t>
            </a:r>
            <a:endParaRPr lang="en-US" altLang="ja-JP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企業として</a:t>
            </a:r>
            <a:endParaRPr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55039" y="6046440"/>
            <a:ext cx="8712968" cy="478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↑　開示すべき内容が過去</a:t>
            </a:r>
            <a:r>
              <a:rPr lang="en-US" altLang="ja-JP" sz="2400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年間にある項目のみに記載</a:t>
            </a:r>
            <a:endParaRPr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5580112" y="4797152"/>
            <a:ext cx="0" cy="122413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85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372</Words>
  <Application>Microsoft Office PowerPoint</Application>
  <PresentationFormat>画面に合わせる (4:3)</PresentationFormat>
  <Paragraphs>66</Paragraphs>
  <Slides>8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日本睡眠学会参考 日本小児口腔外科学会参考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日本人女性成人患者に対する Interdiciprinarly　treatment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日本人女性成人患者に対する Interdiciprinarly　treatment</dc:title>
  <dc:creator>yoshito</dc:creator>
  <cp:lastModifiedBy>yoshito</cp:lastModifiedBy>
  <cp:revision>7</cp:revision>
  <dcterms:created xsi:type="dcterms:W3CDTF">2020-12-14T11:33:19Z</dcterms:created>
  <dcterms:modified xsi:type="dcterms:W3CDTF">2021-05-20T07:13:09Z</dcterms:modified>
</cp:coreProperties>
</file>